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4"/>
  </p:sldMasterIdLst>
  <p:sldIdLst>
    <p:sldId id="256" r:id="rId5"/>
    <p:sldId id="258" r:id="rId6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9DCE"/>
    <a:srgbClr val="E7F3F2"/>
    <a:srgbClr val="EBECED"/>
    <a:srgbClr val="B3BFD9"/>
    <a:srgbClr val="2B62A9"/>
    <a:srgbClr val="FBE5D6"/>
    <a:srgbClr val="4C608F"/>
    <a:srgbClr val="E7E6E6"/>
    <a:srgbClr val="CADD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355BBC-FF15-4E9E-A1CF-6BA7E26EDE8D}" v="12" dt="2025-01-26T15:29:55.7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84" d="100"/>
          <a:sy n="84" d="100"/>
        </p:scale>
        <p:origin x="14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9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4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64" indent="0" algn="ctr">
              <a:buNone/>
              <a:defRPr sz="2800"/>
            </a:lvl2pPr>
            <a:lvl3pPr marL="1280128" indent="0" algn="ctr">
              <a:buNone/>
              <a:defRPr sz="2520"/>
            </a:lvl3pPr>
            <a:lvl4pPr marL="1920192" indent="0" algn="ctr">
              <a:buNone/>
              <a:defRPr sz="2240"/>
            </a:lvl4pPr>
            <a:lvl5pPr marL="2560256" indent="0" algn="ctr">
              <a:buNone/>
              <a:defRPr sz="2240"/>
            </a:lvl5pPr>
            <a:lvl6pPr marL="3200320" indent="0" algn="ctr">
              <a:buNone/>
              <a:defRPr sz="2240"/>
            </a:lvl6pPr>
            <a:lvl7pPr marL="3840384" indent="0" algn="ctr">
              <a:buNone/>
              <a:defRPr sz="2240"/>
            </a:lvl7pPr>
            <a:lvl8pPr marL="4480448" indent="0" algn="ctr">
              <a:buNone/>
              <a:defRPr sz="2240"/>
            </a:lvl8pPr>
            <a:lvl9pPr marL="5120512" indent="0" algn="ctr">
              <a:buNone/>
              <a:defRPr sz="224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EDA0-FB77-4A04-87E9-411301E79DAB}" type="datetimeFigureOut">
              <a:rPr lang="he-IL" smtClean="0"/>
              <a:t>כ"ז/טבת/תשפ"ה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2AE-DC9C-4382-968C-EFA16A659D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897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EDA0-FB77-4A04-87E9-411301E79DAB}" type="datetimeFigureOut">
              <a:rPr lang="he-IL" smtClean="0"/>
              <a:t>כ"ז/טבת/תשפ"ה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2AE-DC9C-4382-968C-EFA16A659D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976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8" y="511175"/>
            <a:ext cx="2760345" cy="8136573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3" y="511175"/>
            <a:ext cx="8121015" cy="813657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EDA0-FB77-4A04-87E9-411301E79DAB}" type="datetimeFigureOut">
              <a:rPr lang="he-IL" smtClean="0"/>
              <a:t>כ"ז/טבת/תשפ"ה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2AE-DC9C-4382-968C-EFA16A659D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077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EDA0-FB77-4A04-87E9-411301E79DAB}" type="datetimeFigureOut">
              <a:rPr lang="he-IL" smtClean="0"/>
              <a:t>כ"ז/טבת/תשפ"ה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2AE-DC9C-4382-968C-EFA16A659D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151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6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6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2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92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8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4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512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EDA0-FB77-4A04-87E9-411301E79DAB}" type="datetimeFigureOut">
              <a:rPr lang="he-IL" smtClean="0"/>
              <a:t>כ"ז/טבת/תשפ"ה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2AE-DC9C-4382-968C-EFA16A659D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328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1" y="2555876"/>
            <a:ext cx="5440680" cy="60918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1" y="2555876"/>
            <a:ext cx="5440680" cy="60918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EDA0-FB77-4A04-87E9-411301E79DAB}" type="datetimeFigureOut">
              <a:rPr lang="he-IL" smtClean="0"/>
              <a:t>כ"ז/טבת/תשפ"ה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2AE-DC9C-4382-968C-EFA16A659D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332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1177"/>
            <a:ext cx="11041380" cy="1855788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9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64" indent="0">
              <a:buNone/>
              <a:defRPr sz="2800" b="1"/>
            </a:lvl2pPr>
            <a:lvl3pPr marL="1280128" indent="0">
              <a:buNone/>
              <a:defRPr sz="2520" b="1"/>
            </a:lvl3pPr>
            <a:lvl4pPr marL="1920192" indent="0">
              <a:buNone/>
              <a:defRPr sz="2240" b="1"/>
            </a:lvl4pPr>
            <a:lvl5pPr marL="2560256" indent="0">
              <a:buNone/>
              <a:defRPr sz="2240" b="1"/>
            </a:lvl5pPr>
            <a:lvl6pPr marL="3200320" indent="0">
              <a:buNone/>
              <a:defRPr sz="2240" b="1"/>
            </a:lvl6pPr>
            <a:lvl7pPr marL="3840384" indent="0">
              <a:buNone/>
              <a:defRPr sz="2240" b="1"/>
            </a:lvl7pPr>
            <a:lvl8pPr marL="4480448" indent="0">
              <a:buNone/>
              <a:defRPr sz="2240" b="1"/>
            </a:lvl8pPr>
            <a:lvl9pPr marL="5120512" indent="0">
              <a:buNone/>
              <a:defRPr sz="224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6"/>
            <a:ext cx="5415676" cy="515842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2" y="2353629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64" indent="0">
              <a:buNone/>
              <a:defRPr sz="2800" b="1"/>
            </a:lvl2pPr>
            <a:lvl3pPr marL="1280128" indent="0">
              <a:buNone/>
              <a:defRPr sz="2520" b="1"/>
            </a:lvl3pPr>
            <a:lvl4pPr marL="1920192" indent="0">
              <a:buNone/>
              <a:defRPr sz="2240" b="1"/>
            </a:lvl4pPr>
            <a:lvl5pPr marL="2560256" indent="0">
              <a:buNone/>
              <a:defRPr sz="2240" b="1"/>
            </a:lvl5pPr>
            <a:lvl6pPr marL="3200320" indent="0">
              <a:buNone/>
              <a:defRPr sz="2240" b="1"/>
            </a:lvl6pPr>
            <a:lvl7pPr marL="3840384" indent="0">
              <a:buNone/>
              <a:defRPr sz="2240" b="1"/>
            </a:lvl7pPr>
            <a:lvl8pPr marL="4480448" indent="0">
              <a:buNone/>
              <a:defRPr sz="2240" b="1"/>
            </a:lvl8pPr>
            <a:lvl9pPr marL="5120512" indent="0">
              <a:buNone/>
              <a:defRPr sz="224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2" y="3507106"/>
            <a:ext cx="5442347" cy="515842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EDA0-FB77-4A04-87E9-411301E79DAB}" type="datetimeFigureOut">
              <a:rPr lang="he-IL" smtClean="0"/>
              <a:t>כ"ז/טבת/תשפ"ה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2AE-DC9C-4382-968C-EFA16A659D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651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EDA0-FB77-4A04-87E9-411301E79DAB}" type="datetimeFigureOut">
              <a:rPr lang="he-IL" smtClean="0"/>
              <a:t>כ"ז/טבת/תשפ"ה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2AE-DC9C-4382-968C-EFA16A659D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2562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EDA0-FB77-4A04-87E9-411301E79DAB}" type="datetimeFigureOut">
              <a:rPr lang="he-IL" smtClean="0"/>
              <a:t>כ"ז/טבת/תשפ"ה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2AE-DC9C-4382-968C-EFA16A659D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648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80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8"/>
            <a:ext cx="6480811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80" y="2880361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64" indent="0">
              <a:buNone/>
              <a:defRPr sz="1960"/>
            </a:lvl2pPr>
            <a:lvl3pPr marL="1280128" indent="0">
              <a:buNone/>
              <a:defRPr sz="1680"/>
            </a:lvl3pPr>
            <a:lvl4pPr marL="1920192" indent="0">
              <a:buNone/>
              <a:defRPr sz="1400"/>
            </a:lvl4pPr>
            <a:lvl5pPr marL="2560256" indent="0">
              <a:buNone/>
              <a:defRPr sz="1400"/>
            </a:lvl5pPr>
            <a:lvl6pPr marL="3200320" indent="0">
              <a:buNone/>
              <a:defRPr sz="1400"/>
            </a:lvl6pPr>
            <a:lvl7pPr marL="3840384" indent="0">
              <a:buNone/>
              <a:defRPr sz="1400"/>
            </a:lvl7pPr>
            <a:lvl8pPr marL="4480448" indent="0">
              <a:buNone/>
              <a:defRPr sz="1400"/>
            </a:lvl8pPr>
            <a:lvl9pPr marL="5120512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EDA0-FB77-4A04-87E9-411301E79DAB}" type="datetimeFigureOut">
              <a:rPr lang="he-IL" smtClean="0"/>
              <a:t>כ"ז/טבת/תשפ"ה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2AE-DC9C-4382-968C-EFA16A659D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642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80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8"/>
            <a:ext cx="6480811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64" indent="0">
              <a:buNone/>
              <a:defRPr sz="3920"/>
            </a:lvl2pPr>
            <a:lvl3pPr marL="1280128" indent="0">
              <a:buNone/>
              <a:defRPr sz="3360"/>
            </a:lvl3pPr>
            <a:lvl4pPr marL="1920192" indent="0">
              <a:buNone/>
              <a:defRPr sz="2800"/>
            </a:lvl4pPr>
            <a:lvl5pPr marL="2560256" indent="0">
              <a:buNone/>
              <a:defRPr sz="2800"/>
            </a:lvl5pPr>
            <a:lvl6pPr marL="3200320" indent="0">
              <a:buNone/>
              <a:defRPr sz="2800"/>
            </a:lvl6pPr>
            <a:lvl7pPr marL="3840384" indent="0">
              <a:buNone/>
              <a:defRPr sz="2800"/>
            </a:lvl7pPr>
            <a:lvl8pPr marL="4480448" indent="0">
              <a:buNone/>
              <a:defRPr sz="2800"/>
            </a:lvl8pPr>
            <a:lvl9pPr marL="5120512" indent="0">
              <a:buNone/>
              <a:defRPr sz="2800"/>
            </a:lvl9pPr>
          </a:lstStyle>
          <a:p>
            <a:r>
              <a:rPr lang="he-IL"/>
              <a:t>לחץ על הסמל כדי להוסיף תמונה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80" y="2880361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64" indent="0">
              <a:buNone/>
              <a:defRPr sz="1960"/>
            </a:lvl2pPr>
            <a:lvl3pPr marL="1280128" indent="0">
              <a:buNone/>
              <a:defRPr sz="1680"/>
            </a:lvl3pPr>
            <a:lvl4pPr marL="1920192" indent="0">
              <a:buNone/>
              <a:defRPr sz="1400"/>
            </a:lvl4pPr>
            <a:lvl5pPr marL="2560256" indent="0">
              <a:buNone/>
              <a:defRPr sz="1400"/>
            </a:lvl5pPr>
            <a:lvl6pPr marL="3200320" indent="0">
              <a:buNone/>
              <a:defRPr sz="1400"/>
            </a:lvl6pPr>
            <a:lvl7pPr marL="3840384" indent="0">
              <a:buNone/>
              <a:defRPr sz="1400"/>
            </a:lvl7pPr>
            <a:lvl8pPr marL="4480448" indent="0">
              <a:buNone/>
              <a:defRPr sz="1400"/>
            </a:lvl8pPr>
            <a:lvl9pPr marL="5120512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EDA0-FB77-4A04-87E9-411301E79DAB}" type="datetimeFigureOut">
              <a:rPr lang="he-IL" smtClean="0"/>
              <a:t>כ"ז/טבת/תשפ"ה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2AE-DC9C-4382-968C-EFA16A659D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6701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1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1" y="2555876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1" y="8898893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EEDA0-FB77-4A04-87E9-411301E79DAB}" type="datetimeFigureOut">
              <a:rPr lang="he-IL" smtClean="0"/>
              <a:t>כ"ז/טבת/תשפ"ה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1" y="8898893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1" y="8898893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892AE-DC9C-4382-968C-EFA16A659D5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7060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28" rtl="1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32" indent="-320032" algn="r" defTabSz="1280128" rtl="1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096" indent="-320032" algn="r" defTabSz="1280128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160" indent="-320032" algn="r" defTabSz="1280128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24" indent="-320032" algn="r" defTabSz="1280128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288" indent="-320032" algn="r" defTabSz="1280128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352" indent="-320032" algn="r" defTabSz="1280128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416" indent="-320032" algn="r" defTabSz="1280128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480" indent="-320032" algn="r" defTabSz="1280128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544" indent="-320032" algn="r" defTabSz="1280128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280128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64" algn="r" defTabSz="1280128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28" algn="r" defTabSz="1280128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92" algn="r" defTabSz="1280128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256" algn="r" defTabSz="1280128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320" algn="r" defTabSz="1280128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384" algn="r" defTabSz="1280128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448" algn="r" defTabSz="1280128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512" algn="r" defTabSz="1280128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מלבן 17">
            <a:extLst>
              <a:ext uri="{FF2B5EF4-FFF2-40B4-BE49-F238E27FC236}">
                <a16:creationId xmlns:a16="http://schemas.microsoft.com/office/drawing/2014/main" id="{3F2F8B7D-0CF5-16D0-5CE7-4CF527D9E307}"/>
              </a:ext>
            </a:extLst>
          </p:cNvPr>
          <p:cNvSpPr/>
          <p:nvPr/>
        </p:nvSpPr>
        <p:spPr>
          <a:xfrm>
            <a:off x="140806" y="1892968"/>
            <a:ext cx="3134360" cy="75879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endParaRPr lang="he-IL" sz="1800">
              <a:solidFill>
                <a:schemeClr val="tx1"/>
              </a:solidFill>
              <a:latin typeface="Alef MultiGndr" panose="00000500000000000000" pitchFamily="2" charset="-79"/>
              <a:cs typeface="Alef MultiGndr" panose="00000500000000000000" pitchFamily="2" charset="-79"/>
            </a:endParaRP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DAF2E40E-28A2-C2D9-E926-87665B12706D}"/>
              </a:ext>
            </a:extLst>
          </p:cNvPr>
          <p:cNvSpPr/>
          <p:nvPr/>
        </p:nvSpPr>
        <p:spPr>
          <a:xfrm>
            <a:off x="3370104" y="602175"/>
            <a:ext cx="9183429" cy="8878709"/>
          </a:xfrm>
          <a:prstGeom prst="rect">
            <a:avLst/>
          </a:prstGeom>
          <a:solidFill>
            <a:srgbClr val="CADD96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2"/>
              </a:solidFill>
            </a:endParaRP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A9A73459-25B5-D95C-A1C4-98D19BCF70EE}"/>
              </a:ext>
            </a:extLst>
          </p:cNvPr>
          <p:cNvSpPr txBox="1"/>
          <p:nvPr/>
        </p:nvSpPr>
        <p:spPr>
          <a:xfrm>
            <a:off x="7819886" y="602176"/>
            <a:ext cx="4733648" cy="924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1400" b="1">
                <a:solidFill>
                  <a:schemeClr val="tx2"/>
                </a:solidFill>
                <a:cs typeface="Alef MultiGndr" panose="00000500000000000000" pitchFamily="2" charset="-79"/>
              </a:rPr>
              <a:t>א. מיפוי: מה יש אצלנו בבית הספר?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1400">
                <a:solidFill>
                  <a:schemeClr val="tx2"/>
                </a:solidFill>
                <a:ea typeface="Calibri" panose="020F0502020204030204" pitchFamily="34" charset="0"/>
                <a:cs typeface="Alef MultiGndr" panose="00000500000000000000" pitchFamily="2" charset="-79"/>
              </a:rPr>
              <a:t>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chemeClr val="tx2"/>
              </a:solidFill>
              <a:ea typeface="Calibri" panose="020F0502020204030204" pitchFamily="34" charset="0"/>
              <a:cs typeface="Alef MultiGndr" panose="00000500000000000000" pitchFamily="2" charset="-79"/>
            </a:endParaRPr>
          </a:p>
        </p:txBody>
      </p:sp>
      <p:graphicFrame>
        <p:nvGraphicFramePr>
          <p:cNvPr id="5" name="טבלה 46">
            <a:extLst>
              <a:ext uri="{FF2B5EF4-FFF2-40B4-BE49-F238E27FC236}">
                <a16:creationId xmlns:a16="http://schemas.microsoft.com/office/drawing/2014/main" id="{8969BCF2-41F0-BD3D-E9B9-52B48DB75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343822"/>
              </p:ext>
            </p:extLst>
          </p:nvPr>
        </p:nvGraphicFramePr>
        <p:xfrm>
          <a:off x="7316057" y="942463"/>
          <a:ext cx="5127586" cy="506654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60715">
                  <a:extLst>
                    <a:ext uri="{9D8B030D-6E8A-4147-A177-3AD203B41FA5}">
                      <a16:colId xmlns:a16="http://schemas.microsoft.com/office/drawing/2014/main" val="825701694"/>
                    </a:ext>
                  </a:extLst>
                </a:gridCol>
                <a:gridCol w="1288957">
                  <a:extLst>
                    <a:ext uri="{9D8B030D-6E8A-4147-A177-3AD203B41FA5}">
                      <a16:colId xmlns:a16="http://schemas.microsoft.com/office/drawing/2014/main" val="1487825715"/>
                    </a:ext>
                  </a:extLst>
                </a:gridCol>
                <a:gridCol w="1288957">
                  <a:extLst>
                    <a:ext uri="{9D8B030D-6E8A-4147-A177-3AD203B41FA5}">
                      <a16:colId xmlns:a16="http://schemas.microsoft.com/office/drawing/2014/main" val="2105997680"/>
                    </a:ext>
                  </a:extLst>
                </a:gridCol>
                <a:gridCol w="1288957">
                  <a:extLst>
                    <a:ext uri="{9D8B030D-6E8A-4147-A177-3AD203B41FA5}">
                      <a16:colId xmlns:a16="http://schemas.microsoft.com/office/drawing/2014/main" val="2487611021"/>
                    </a:ext>
                  </a:extLst>
                </a:gridCol>
              </a:tblGrid>
              <a:tr h="904240">
                <a:tc gridSpan="4"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effectLst/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למי בצוות החינוכי יש תפקיד נוסף להוראה?</a:t>
                      </a:r>
                    </a:p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effectLst/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מלאו את הלוח ואפיינו את בעלי התפקידים בבית הספר</a:t>
                      </a:r>
                      <a:endParaRPr lang="he-IL" sz="1300" u="sng">
                        <a:solidFill>
                          <a:schemeClr val="tx2"/>
                        </a:solidFill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D9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sz="12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300" u="sng"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D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891467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rtl="1"/>
                      <a:r>
                        <a:rPr lang="he-IL" sz="1300" b="1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תפקיד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 b="1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האם התפקיד כולל עבודה קבועה וישירה עם קבוצת מורות?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 b="1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האם </a:t>
                      </a:r>
                      <a:r>
                        <a:rPr lang="he-IL" sz="1300" b="1" err="1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בעל.ת</a:t>
                      </a:r>
                      <a:r>
                        <a:rPr lang="he-IL" sz="1300" b="1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 התפקיד חלק מהמנהיגות בבית הספר?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 b="1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האם מקבל.ת ליווי ותמיכה מקצועית?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470850"/>
                  </a:ext>
                </a:extLst>
              </a:tr>
              <a:tr h="342252"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378251"/>
                  </a:ext>
                </a:extLst>
              </a:tr>
              <a:tr h="342252"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23003"/>
                  </a:ext>
                </a:extLst>
              </a:tr>
              <a:tr h="342252"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388656"/>
                  </a:ext>
                </a:extLst>
              </a:tr>
              <a:tr h="342252"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955804"/>
                  </a:ext>
                </a:extLst>
              </a:tr>
              <a:tr h="342252"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596005"/>
                  </a:ext>
                </a:extLst>
              </a:tr>
              <a:tr h="342252"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347015"/>
                  </a:ext>
                </a:extLst>
              </a:tr>
              <a:tr h="342252"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179785"/>
                  </a:ext>
                </a:extLst>
              </a:tr>
              <a:tr h="342252"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363560"/>
                  </a:ext>
                </a:extLst>
              </a:tr>
              <a:tr h="342252"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773619"/>
                  </a:ext>
                </a:extLst>
              </a:tr>
            </a:tbl>
          </a:graphicData>
        </a:graphic>
      </p:graphicFrame>
      <p:graphicFrame>
        <p:nvGraphicFramePr>
          <p:cNvPr id="6" name="טבלה 46">
            <a:extLst>
              <a:ext uri="{FF2B5EF4-FFF2-40B4-BE49-F238E27FC236}">
                <a16:creationId xmlns:a16="http://schemas.microsoft.com/office/drawing/2014/main" id="{CD88F9BE-F388-5A95-FACA-FBC784E29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38420"/>
              </p:ext>
            </p:extLst>
          </p:nvPr>
        </p:nvGraphicFramePr>
        <p:xfrm>
          <a:off x="3450314" y="993873"/>
          <a:ext cx="3770805" cy="4833939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218360">
                  <a:extLst>
                    <a:ext uri="{9D8B030D-6E8A-4147-A177-3AD203B41FA5}">
                      <a16:colId xmlns:a16="http://schemas.microsoft.com/office/drawing/2014/main" val="825701694"/>
                    </a:ext>
                  </a:extLst>
                </a:gridCol>
                <a:gridCol w="310489">
                  <a:extLst>
                    <a:ext uri="{9D8B030D-6E8A-4147-A177-3AD203B41FA5}">
                      <a16:colId xmlns:a16="http://schemas.microsoft.com/office/drawing/2014/main" val="1487825715"/>
                    </a:ext>
                  </a:extLst>
                </a:gridCol>
                <a:gridCol w="310489">
                  <a:extLst>
                    <a:ext uri="{9D8B030D-6E8A-4147-A177-3AD203B41FA5}">
                      <a16:colId xmlns:a16="http://schemas.microsoft.com/office/drawing/2014/main" val="3384930642"/>
                    </a:ext>
                  </a:extLst>
                </a:gridCol>
                <a:gridCol w="310489">
                  <a:extLst>
                    <a:ext uri="{9D8B030D-6E8A-4147-A177-3AD203B41FA5}">
                      <a16:colId xmlns:a16="http://schemas.microsoft.com/office/drawing/2014/main" val="2641541201"/>
                    </a:ext>
                  </a:extLst>
                </a:gridCol>
                <a:gridCol w="310489">
                  <a:extLst>
                    <a:ext uri="{9D8B030D-6E8A-4147-A177-3AD203B41FA5}">
                      <a16:colId xmlns:a16="http://schemas.microsoft.com/office/drawing/2014/main" val="879407847"/>
                    </a:ext>
                  </a:extLst>
                </a:gridCol>
                <a:gridCol w="310489">
                  <a:extLst>
                    <a:ext uri="{9D8B030D-6E8A-4147-A177-3AD203B41FA5}">
                      <a16:colId xmlns:a16="http://schemas.microsoft.com/office/drawing/2014/main" val="1926906938"/>
                    </a:ext>
                  </a:extLst>
                </a:gridCol>
              </a:tblGrid>
              <a:tr h="863163">
                <a:tc gridSpan="6">
                  <a:txBody>
                    <a:bodyPr/>
                    <a:lstStyle/>
                    <a:p>
                      <a:pPr rtl="1"/>
                      <a:r>
                        <a:rPr lang="he-IL" sz="1300" u="sng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תחומי העיסוק של המנהיגות לפי זירות</a:t>
                      </a:r>
                    </a:p>
                    <a:p>
                      <a:pPr rtl="1"/>
                      <a:r>
                        <a:rPr lang="he-IL" sz="1300" u="none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בהסתכלות על השנה האחרונה, באיזו מידה עסקתם בנושאים שלהלן  בדיונים?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D9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891467"/>
                  </a:ext>
                </a:extLst>
              </a:tr>
              <a:tr h="508538">
                <a:tc>
                  <a:txBody>
                    <a:bodyPr/>
                    <a:lstStyle/>
                    <a:p>
                      <a:pPr rtl="1"/>
                      <a:r>
                        <a:rPr lang="he-IL" sz="1300" b="1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זירה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rtl="1"/>
                      <a:r>
                        <a:rPr lang="he-IL" sz="1300" b="1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מידת העיסוק</a:t>
                      </a:r>
                    </a:p>
                  </a:txBody>
                  <a:tcPr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470850"/>
                  </a:ext>
                </a:extLst>
              </a:tr>
              <a:tr h="508538"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מנהיגות ותרבות בית ספרית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974301"/>
                  </a:ext>
                </a:extLst>
              </a:tr>
              <a:tr h="508538"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צוות חינוכי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378251"/>
                  </a:ext>
                </a:extLst>
              </a:tr>
              <a:tr h="508538"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תהליכי </a:t>
                      </a:r>
                      <a:r>
                        <a:rPr lang="he-IL" sz="1300" err="1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הל"ה</a:t>
                      </a:r>
                      <a:endParaRPr lang="he-IL" sz="13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23003"/>
                  </a:ext>
                </a:extLst>
              </a:tr>
              <a:tr h="508538"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למידה רגשית חברתית ואקלים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388656"/>
                  </a:ext>
                </a:extLst>
              </a:tr>
              <a:tr h="508538"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שותפויות עם הורים וקהילה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955804"/>
                  </a:ext>
                </a:extLst>
              </a:tr>
              <a:tr h="459774"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חינוך חברתי משלים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596005"/>
                  </a:ext>
                </a:extLst>
              </a:tr>
              <a:tr h="459774"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תשתיות ותשומות תומכות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339148"/>
                  </a:ext>
                </a:extLst>
              </a:tr>
            </a:tbl>
          </a:graphicData>
        </a:graphic>
      </p:graphicFrame>
      <p:graphicFrame>
        <p:nvGraphicFramePr>
          <p:cNvPr id="8" name="טבלה 19">
            <a:extLst>
              <a:ext uri="{FF2B5EF4-FFF2-40B4-BE49-F238E27FC236}">
                <a16:creationId xmlns:a16="http://schemas.microsoft.com/office/drawing/2014/main" id="{0DEAABC1-FBDE-1553-D609-946789D4F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404197"/>
              </p:ext>
            </p:extLst>
          </p:nvPr>
        </p:nvGraphicFramePr>
        <p:xfrm>
          <a:off x="3479995" y="5950264"/>
          <a:ext cx="8963647" cy="340855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099828">
                  <a:extLst>
                    <a:ext uri="{9D8B030D-6E8A-4147-A177-3AD203B41FA5}">
                      <a16:colId xmlns:a16="http://schemas.microsoft.com/office/drawing/2014/main" val="1364882473"/>
                    </a:ext>
                  </a:extLst>
                </a:gridCol>
                <a:gridCol w="1621273">
                  <a:extLst>
                    <a:ext uri="{9D8B030D-6E8A-4147-A177-3AD203B41FA5}">
                      <a16:colId xmlns:a16="http://schemas.microsoft.com/office/drawing/2014/main" val="2863031153"/>
                    </a:ext>
                  </a:extLst>
                </a:gridCol>
                <a:gridCol w="1621273">
                  <a:extLst>
                    <a:ext uri="{9D8B030D-6E8A-4147-A177-3AD203B41FA5}">
                      <a16:colId xmlns:a16="http://schemas.microsoft.com/office/drawing/2014/main" val="652115521"/>
                    </a:ext>
                  </a:extLst>
                </a:gridCol>
                <a:gridCol w="1621273">
                  <a:extLst>
                    <a:ext uri="{9D8B030D-6E8A-4147-A177-3AD203B41FA5}">
                      <a16:colId xmlns:a16="http://schemas.microsoft.com/office/drawing/2014/main" val="2807243108"/>
                    </a:ext>
                  </a:extLst>
                </a:gridCol>
              </a:tblGrid>
              <a:tr h="875623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300" u="sng">
                          <a:solidFill>
                            <a:schemeClr val="tx2"/>
                          </a:solidFill>
                          <a:effectLst/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אפיון דרכי התכנסות</a:t>
                      </a:r>
                      <a:endParaRPr lang="en-US" sz="1300">
                        <a:solidFill>
                          <a:schemeClr val="tx2"/>
                        </a:solidFill>
                        <a:effectLst/>
                        <a:latin typeface="Alef MultiGndr" panose="00000500000000000000" pitchFamily="2" charset="-79"/>
                        <a:ea typeface="Calibri" panose="020F0502020204030204" pitchFamily="34" charset="0"/>
                        <a:cs typeface="Alef MultiGndr" panose="00000500000000000000" pitchFamily="2" charset="-79"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300">
                          <a:solidFill>
                            <a:schemeClr val="tx2"/>
                          </a:solidFill>
                          <a:effectLst/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אילו פורומים למפגש יש למנהיגות? ציינו את סוג הפורום וסוג התדירות שבה הוא נפגש.</a:t>
                      </a:r>
                      <a:endParaRPr lang="he-IL" sz="13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בתדירות קבועה</a:t>
                      </a: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בתדירות משתנה</a:t>
                      </a: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מי מוביל.ה את סדר היום של הצוות?</a:t>
                      </a: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162340"/>
                  </a:ext>
                </a:extLst>
              </a:tr>
              <a:tr h="366379"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כלל צוות המנהיגות</a:t>
                      </a: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418978"/>
                  </a:ext>
                </a:extLst>
              </a:tr>
              <a:tr h="366379"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צוות _______________________</a:t>
                      </a: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187161"/>
                  </a:ext>
                </a:extLst>
              </a:tr>
              <a:tr h="366379"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צוות _______________________</a:t>
                      </a: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448597"/>
                  </a:ext>
                </a:extLst>
              </a:tr>
              <a:tr h="366379"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צוות _______________________</a:t>
                      </a: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424591"/>
                  </a:ext>
                </a:extLst>
              </a:tr>
              <a:tr h="366379">
                <a:tc>
                  <a:txBody>
                    <a:bodyPr/>
                    <a:lstStyle/>
                    <a:p>
                      <a:pPr rtl="1"/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צוות _______________________</a:t>
                      </a: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cs typeface="Alef MultiGndr" panose="00000500000000000000" pitchFamily="2" charset="-79"/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30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578802"/>
                  </a:ext>
                </a:extLst>
              </a:tr>
              <a:tr h="701040">
                <a:tc gridSpan="4">
                  <a:txBody>
                    <a:bodyPr/>
                    <a:lstStyle/>
                    <a:p>
                      <a:pPr marL="0" marR="0" lvl="0" indent="0" algn="r" defTabSz="128016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 u="sng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טיפוח המנהיגות הבית ספרית</a:t>
                      </a:r>
                    </a:p>
                    <a:p>
                      <a:pPr marL="0" marR="0" lvl="0" indent="0" algn="r" defTabSz="128016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באחריות מי לדאוג לליווי של </a:t>
                      </a:r>
                      <a:r>
                        <a:rPr lang="he-IL" sz="1300">
                          <a:solidFill>
                            <a:schemeClr val="tx2"/>
                          </a:solidFill>
                          <a:effectLst/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בעלי</a:t>
                      </a:r>
                      <a:r>
                        <a:rPr lang="he-IL" sz="13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 התפקידים</a:t>
                      </a:r>
                      <a:r>
                        <a:rPr lang="he-IL" sz="1300">
                          <a:solidFill>
                            <a:schemeClr val="tx2"/>
                          </a:solidFill>
                          <a:effectLst/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? </a:t>
                      </a:r>
                    </a:p>
                    <a:p>
                      <a:pPr marL="0" marR="0" lvl="0" indent="0" algn="r" defTabSz="128016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300">
                          <a:solidFill>
                            <a:schemeClr val="tx2"/>
                          </a:solidFill>
                          <a:effectLst/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באחריות מי לדאוג לפיתוח המקצועי שלהם?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D9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506999"/>
                  </a:ext>
                </a:extLst>
              </a:tr>
            </a:tbl>
          </a:graphicData>
        </a:graphic>
      </p:graphicFrame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3E319FAE-F900-316F-9170-0A7105E7F666}"/>
              </a:ext>
            </a:extLst>
          </p:cNvPr>
          <p:cNvSpPr txBox="1"/>
          <p:nvPr/>
        </p:nvSpPr>
        <p:spPr>
          <a:xfrm>
            <a:off x="221015" y="2457858"/>
            <a:ext cx="2935197" cy="65556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400" b="1">
                <a:solidFill>
                  <a:schemeClr val="tx2"/>
                </a:solidFill>
                <a:cs typeface="Alef MultiGndr" panose="00000500000000000000" pitchFamily="2" charset="-79"/>
              </a:rPr>
              <a:t>שאלות להתבוננות במיפוי</a:t>
            </a:r>
          </a:p>
          <a:p>
            <a:pPr algn="r" rtl="1"/>
            <a:r>
              <a:rPr lang="he-IL" sz="1400" i="1">
                <a:solidFill>
                  <a:schemeClr val="tx2"/>
                </a:solidFill>
                <a:cs typeface="Alef MultiGndr" panose="00000500000000000000" pitchFamily="2" charset="-79"/>
              </a:rPr>
              <a:t>אילו דמויות מפתח בצוות בית הספר חסרות במנהיגות הבית ספרית?</a:t>
            </a:r>
          </a:p>
          <a:p>
            <a:pPr algn="r" rtl="1"/>
            <a:r>
              <a:rPr lang="he-IL" sz="1400" i="1" u="sng">
                <a:solidFill>
                  <a:schemeClr val="tx2"/>
                </a:solidFill>
                <a:cs typeface="Alef MultiGndr" panose="00000500000000000000" pitchFamily="2" charset="-79"/>
              </a:rPr>
              <a:t>																								</a:t>
            </a:r>
          </a:p>
          <a:p>
            <a:pPr algn="r" rtl="1"/>
            <a:endParaRPr lang="he-IL" sz="1400" i="1">
              <a:solidFill>
                <a:schemeClr val="tx2"/>
              </a:solidFill>
              <a:cs typeface="Alef MultiGndr" panose="00000500000000000000" pitchFamily="2" charset="-79"/>
            </a:endParaRPr>
          </a:p>
          <a:p>
            <a:pPr algn="r" rtl="1"/>
            <a:r>
              <a:rPr lang="he-IL" sz="1400" i="1">
                <a:solidFill>
                  <a:schemeClr val="tx2"/>
                </a:solidFill>
                <a:cs typeface="Alef MultiGndr" panose="00000500000000000000" pitchFamily="2" charset="-79"/>
              </a:rPr>
              <a:t>איזה שינויים שעשיתם השנה משתקפים במיפוי?</a:t>
            </a:r>
          </a:p>
          <a:p>
            <a:pPr algn="r" rtl="1"/>
            <a:r>
              <a:rPr lang="he-IL" sz="1400" i="1" u="sng">
                <a:solidFill>
                  <a:schemeClr val="tx2"/>
                </a:solidFill>
                <a:cs typeface="Alef MultiGndr" panose="00000500000000000000" pitchFamily="2" charset="-79"/>
              </a:rPr>
              <a:t>																								</a:t>
            </a:r>
          </a:p>
          <a:p>
            <a:pPr algn="r" rtl="1"/>
            <a:endParaRPr lang="he-IL" sz="1400" i="1" u="sng">
              <a:solidFill>
                <a:schemeClr val="tx2"/>
              </a:solidFill>
              <a:cs typeface="Alef MultiGndr" panose="00000500000000000000" pitchFamily="2" charset="-79"/>
            </a:endParaRPr>
          </a:p>
          <a:p>
            <a:pPr algn="r" rtl="1"/>
            <a:r>
              <a:rPr lang="he-IL" sz="1400" i="1">
                <a:solidFill>
                  <a:schemeClr val="tx2"/>
                </a:solidFill>
                <a:cs typeface="Alef MultiGndr" panose="00000500000000000000" pitchFamily="2" charset="-79"/>
              </a:rPr>
              <a:t>חשבו על התחומים שהמנהיגות הבית ספרית שואפת לקדם – איזה ידע חסר למנהיגות הבית ספרית? </a:t>
            </a:r>
          </a:p>
          <a:p>
            <a:pPr algn="r" rtl="1"/>
            <a:r>
              <a:rPr lang="he-IL" sz="1400" i="1" u="sng">
                <a:solidFill>
                  <a:schemeClr val="tx2"/>
                </a:solidFill>
                <a:cs typeface="Alef MultiGndr" panose="00000500000000000000" pitchFamily="2" charset="-79"/>
              </a:rPr>
              <a:t>																								</a:t>
            </a:r>
          </a:p>
          <a:p>
            <a:pPr algn="r" rtl="1"/>
            <a:endParaRPr lang="he-IL" sz="1400" i="1" u="sng">
              <a:solidFill>
                <a:schemeClr val="tx2"/>
              </a:solidFill>
              <a:cs typeface="Alef MultiGndr" panose="00000500000000000000" pitchFamily="2" charset="-79"/>
            </a:endParaRPr>
          </a:p>
          <a:p>
            <a:pPr algn="r" rtl="1"/>
            <a:r>
              <a:rPr lang="he-IL" sz="1400" i="1">
                <a:solidFill>
                  <a:schemeClr val="tx2"/>
                </a:solidFill>
                <a:cs typeface="Alef MultiGndr" panose="00000500000000000000" pitchFamily="2" charset="-79"/>
              </a:rPr>
              <a:t>האם השגרות הקיימות של המנהיגות עם צוות ההוראה ובינה לבין עצמה משרתות את קידום המהלכים?</a:t>
            </a:r>
          </a:p>
          <a:p>
            <a:pPr algn="r" rtl="1"/>
            <a:r>
              <a:rPr lang="he-IL" sz="1400" i="1" u="sng">
                <a:solidFill>
                  <a:schemeClr val="tx2"/>
                </a:solidFill>
                <a:cs typeface="Alef MultiGndr" panose="00000500000000000000" pitchFamily="2" charset="-79"/>
              </a:rPr>
              <a:t>																								</a:t>
            </a:r>
          </a:p>
        </p:txBody>
      </p:sp>
      <p:graphicFrame>
        <p:nvGraphicFramePr>
          <p:cNvPr id="21" name="טבלה 21">
            <a:extLst>
              <a:ext uri="{FF2B5EF4-FFF2-40B4-BE49-F238E27FC236}">
                <a16:creationId xmlns:a16="http://schemas.microsoft.com/office/drawing/2014/main" id="{B619A060-539D-896F-C647-4AB76738A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451210"/>
              </p:ext>
            </p:extLst>
          </p:nvPr>
        </p:nvGraphicFramePr>
        <p:xfrm>
          <a:off x="3505047" y="8815849"/>
          <a:ext cx="5626427" cy="55365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26427">
                  <a:extLst>
                    <a:ext uri="{9D8B030D-6E8A-4147-A177-3AD203B41FA5}">
                      <a16:colId xmlns:a16="http://schemas.microsoft.com/office/drawing/2014/main" val="2683782441"/>
                    </a:ext>
                  </a:extLst>
                </a:gridCol>
              </a:tblGrid>
              <a:tr h="553651">
                <a:tc>
                  <a:txBody>
                    <a:bodyPr/>
                    <a:lstStyle/>
                    <a:p>
                      <a:pPr rtl="1"/>
                      <a:endParaRPr lang="he-IL" sz="19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225998"/>
                  </a:ext>
                </a:extLst>
              </a:tr>
            </a:tbl>
          </a:graphicData>
        </a:graphic>
      </p:graphicFrame>
      <p:sp>
        <p:nvSpPr>
          <p:cNvPr id="22" name="מלבן 21">
            <a:extLst>
              <a:ext uri="{FF2B5EF4-FFF2-40B4-BE49-F238E27FC236}">
                <a16:creationId xmlns:a16="http://schemas.microsoft.com/office/drawing/2014/main" id="{5F6CACE9-F532-6854-224B-9488086CA1CA}"/>
              </a:ext>
            </a:extLst>
          </p:cNvPr>
          <p:cNvSpPr/>
          <p:nvPr/>
        </p:nvSpPr>
        <p:spPr>
          <a:xfrm>
            <a:off x="3370104" y="115538"/>
            <a:ext cx="9183429" cy="375254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he-IL" sz="2000" b="1">
                <a:solidFill>
                  <a:schemeClr val="tx2"/>
                </a:solidFill>
                <a:cs typeface="Alef MultiGndr" panose="00000500000000000000" pitchFamily="2" charset="-79"/>
              </a:rPr>
              <a:t>מנהיגות בית ספרית: עבודת שורשים</a:t>
            </a:r>
          </a:p>
        </p:txBody>
      </p:sp>
      <p:pic>
        <p:nvPicPr>
          <p:cNvPr id="23" name="תמונה 22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5B45A7CB-17A2-30E6-8CAE-9517F2BF66F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28" y="95928"/>
            <a:ext cx="2312065" cy="83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35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015F7-4D90-A04E-5014-F11BD3B735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>
            <a:extLst>
              <a:ext uri="{FF2B5EF4-FFF2-40B4-BE49-F238E27FC236}">
                <a16:creationId xmlns:a16="http://schemas.microsoft.com/office/drawing/2014/main" id="{21668664-BFE9-EE7D-6BD0-261C81E13FCC}"/>
              </a:ext>
            </a:extLst>
          </p:cNvPr>
          <p:cNvSpPr/>
          <p:nvPr/>
        </p:nvSpPr>
        <p:spPr>
          <a:xfrm>
            <a:off x="3498442" y="47022"/>
            <a:ext cx="9250353" cy="4416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2CF5F392-A8CD-605B-1D9E-614F7CFC1532}"/>
              </a:ext>
            </a:extLst>
          </p:cNvPr>
          <p:cNvSpPr txBox="1"/>
          <p:nvPr/>
        </p:nvSpPr>
        <p:spPr>
          <a:xfrm>
            <a:off x="3882189" y="65946"/>
            <a:ext cx="8726906" cy="614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07000"/>
              </a:lnSpc>
            </a:pPr>
            <a:r>
              <a:rPr lang="he-IL" sz="1600" b="1">
                <a:solidFill>
                  <a:schemeClr val="tx2"/>
                </a:solidFill>
                <a:ea typeface="Calibri" panose="020F0502020204030204" pitchFamily="34" charset="0"/>
                <a:cs typeface="Alef MultiGndr" panose="00000500000000000000" pitchFamily="2" charset="-79"/>
              </a:rPr>
              <a:t>עד כמה מקצועית ואפקטיבית המנהיגות הבית ספרית שלנו?</a:t>
            </a:r>
          </a:p>
          <a:p>
            <a:pPr lvl="0" algn="r" rtl="1">
              <a:lnSpc>
                <a:spcPct val="107000"/>
              </a:lnSpc>
            </a:pPr>
            <a:endParaRPr lang="en-US" sz="1600">
              <a:ea typeface="Calibri" panose="020F0502020204030204" pitchFamily="34" charset="0"/>
              <a:cs typeface="Alef MultiGndr" panose="00000500000000000000" pitchFamily="2" charset="-79"/>
            </a:endParaRPr>
          </a:p>
        </p:txBody>
      </p:sp>
      <p:graphicFrame>
        <p:nvGraphicFramePr>
          <p:cNvPr id="8" name="טבלה 46">
            <a:extLst>
              <a:ext uri="{FF2B5EF4-FFF2-40B4-BE49-F238E27FC236}">
                <a16:creationId xmlns:a16="http://schemas.microsoft.com/office/drawing/2014/main" id="{4F79BF89-B5F1-1475-DC31-A260A2EE1B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746482"/>
              </p:ext>
            </p:extLst>
          </p:nvPr>
        </p:nvGraphicFramePr>
        <p:xfrm>
          <a:off x="8161720" y="535150"/>
          <a:ext cx="4587075" cy="208625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011485">
                  <a:extLst>
                    <a:ext uri="{9D8B030D-6E8A-4147-A177-3AD203B41FA5}">
                      <a16:colId xmlns:a16="http://schemas.microsoft.com/office/drawing/2014/main" val="825701694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1487825715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3384930642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2641541201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879407847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1926906938"/>
                    </a:ext>
                  </a:extLst>
                </a:gridCol>
              </a:tblGrid>
              <a:tr h="274594">
                <a:tc gridSpan="6">
                  <a:txBody>
                    <a:bodyPr/>
                    <a:lstStyle/>
                    <a:p>
                      <a:pPr marL="0" lvl="0" algn="r" defTabSz="457200" rtl="1" eaLnBrk="1" latinLnBrk="0" hangingPunct="1">
                        <a:lnSpc>
                          <a:spcPct val="107000"/>
                        </a:lnSpc>
                      </a:pPr>
                      <a:r>
                        <a:rPr lang="he-IL" sz="1100" b="1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קידום למידת כלל התלמידים ורווחתם -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D9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891467"/>
                  </a:ext>
                </a:extLst>
              </a:tr>
              <a:tr h="437930">
                <a:tc>
                  <a:txBody>
                    <a:bodyPr/>
                    <a:lstStyle/>
                    <a:p>
                      <a:pPr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למנהיגות הבית ספרית יש ציפיות גבוהות מהתלמידים, מצוות בית הספר ומעצמה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974301"/>
                  </a:ext>
                </a:extLst>
              </a:tr>
              <a:tr h="464604">
                <a:tc>
                  <a:txBody>
                    <a:bodyPr/>
                    <a:lstStyle/>
                    <a:p>
                      <a:pPr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פועלת ליצירת ציפיות גבוהות של הצוות מיכולות התלמידים ומהתקדמותם במקצועות הלימוד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378251"/>
                  </a:ext>
                </a:extLst>
              </a:tr>
              <a:tr h="444522">
                <a:tc>
                  <a:txBody>
                    <a:bodyPr/>
                    <a:lstStyle/>
                    <a:p>
                      <a:pPr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מנחה את הצוות בפתרון אתגרים בתחום ההוראה והלמידה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23003"/>
                  </a:ext>
                </a:extLst>
              </a:tr>
              <a:tr h="464604">
                <a:tc>
                  <a:txBody>
                    <a:bodyPr/>
                    <a:lstStyle/>
                    <a:p>
                      <a:pPr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מעודדת את הצוות להתנסות בפתרונות חדשניים במאמץ לאתגר את כל התלמידים ולסייע להם ללמוד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388656"/>
                  </a:ext>
                </a:extLst>
              </a:tr>
            </a:tbl>
          </a:graphicData>
        </a:graphic>
      </p:graphicFrame>
      <p:graphicFrame>
        <p:nvGraphicFramePr>
          <p:cNvPr id="9" name="טבלה 46">
            <a:extLst>
              <a:ext uri="{FF2B5EF4-FFF2-40B4-BE49-F238E27FC236}">
                <a16:creationId xmlns:a16="http://schemas.microsoft.com/office/drawing/2014/main" id="{5D35F884-F99B-D801-4CD6-72D199E65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217165"/>
              </p:ext>
            </p:extLst>
          </p:nvPr>
        </p:nvGraphicFramePr>
        <p:xfrm>
          <a:off x="8161719" y="2685614"/>
          <a:ext cx="4587075" cy="373042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011485">
                  <a:extLst>
                    <a:ext uri="{9D8B030D-6E8A-4147-A177-3AD203B41FA5}">
                      <a16:colId xmlns:a16="http://schemas.microsoft.com/office/drawing/2014/main" val="825701694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1487825715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3384930642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2641541201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879407847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1926906938"/>
                    </a:ext>
                  </a:extLst>
                </a:gridCol>
              </a:tblGrid>
              <a:tr h="268515">
                <a:tc gridSpan="6">
                  <a:txBody>
                    <a:bodyPr/>
                    <a:lstStyle/>
                    <a:p>
                      <a:pPr marL="0" lvl="0" algn="r" defTabSz="457200" rtl="1" eaLnBrk="1" latinLnBrk="0" hangingPunct="1">
                        <a:lnSpc>
                          <a:spcPct val="107000"/>
                        </a:lnSpc>
                      </a:pPr>
                      <a:r>
                        <a:rPr lang="he-IL" sz="1100" b="1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הרחבת המסוגלות הצוותית -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D9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891467"/>
                  </a:ext>
                </a:extLst>
              </a:tr>
              <a:tr h="385622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המנהיגות הבית ספרית מגלה גישה סקרנית וחקרנית כלפי העבודה שלה ושל אנשי הצוות ומפתחת את תרבות הלמידה הצוותית</a:t>
                      </a:r>
                      <a:endParaRPr lang="en-US" sz="1100" kern="12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ea typeface="+mn-ea"/>
                        <a:cs typeface="Alef MultiGndr" panose="00000500000000000000" pitchFamily="2" charset="-79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974301"/>
                  </a:ext>
                </a:extLst>
              </a:tr>
              <a:tr h="457789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7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מקדמת אפשרות של אנשי הצוות ללמוד זה מזה.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378251"/>
                  </a:ext>
                </a:extLst>
              </a:tr>
              <a:tr h="385622">
                <a:tc>
                  <a:txBody>
                    <a:bodyPr/>
                    <a:lstStyle/>
                    <a:p>
                      <a:pPr marL="0" algn="r" defTabSz="1280128" rtl="1" eaLnBrk="1" latinLnBrk="0" hangingPunct="1"/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פועלת על בסיס ידע עדכני ושואפת לרמה מקצועית גבוהה בעבודה בבית-הספר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23003"/>
                  </a:ext>
                </a:extLst>
              </a:tr>
              <a:tr h="537117">
                <a:tc>
                  <a:txBody>
                    <a:bodyPr/>
                    <a:lstStyle/>
                    <a:p>
                      <a:pPr marL="0" algn="r" defTabSz="1280128" rtl="1" eaLnBrk="1" latinLnBrk="0" hangingPunct="1"/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מעודדת את אנשי הצוות לפתח ולבדוק באופן שוטף את מטרות הפיתוח המקצועי האישיות שלהם ואת היחס בין המטרות האישיות לבין מטרות בית-הספר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388656"/>
                  </a:ext>
                </a:extLst>
              </a:tr>
              <a:tr h="537117">
                <a:tc>
                  <a:txBody>
                    <a:bodyPr/>
                    <a:lstStyle/>
                    <a:p>
                      <a:pPr marL="0" algn="r" defTabSz="1280128" rtl="1" eaLnBrk="1" latinLnBrk="0" hangingPunct="1"/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מקדישה זמן לפיתוח משותף בצוותים ותומכת באנשי הצוות כאשר הם מקבלים על עצמם אחריות או מפעילים יוזמות, לקידום השגת מטרות בית-הספר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924185"/>
                  </a:ext>
                </a:extLst>
              </a:tr>
              <a:tr h="537117">
                <a:tc>
                  <a:txBody>
                    <a:bodyPr/>
                    <a:lstStyle/>
                    <a:p>
                      <a:pPr rtl="1"/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מדגישה את החשיבות של למידה מתמדת על-ידי דוגמה אישית: למידה מקצועית אישית והשתתפות בלמידה מחוץ לגבולות בית-הספר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181152"/>
                  </a:ext>
                </a:extLst>
              </a:tr>
            </a:tbl>
          </a:graphicData>
        </a:graphic>
      </p:graphicFrame>
      <p:graphicFrame>
        <p:nvGraphicFramePr>
          <p:cNvPr id="15" name="טבלה 46">
            <a:extLst>
              <a:ext uri="{FF2B5EF4-FFF2-40B4-BE49-F238E27FC236}">
                <a16:creationId xmlns:a16="http://schemas.microsoft.com/office/drawing/2014/main" id="{DB810798-5E5D-D8BE-0AFD-500CD27BA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185294"/>
              </p:ext>
            </p:extLst>
          </p:nvPr>
        </p:nvGraphicFramePr>
        <p:xfrm>
          <a:off x="8129634" y="6467070"/>
          <a:ext cx="4587075" cy="225343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011485">
                  <a:extLst>
                    <a:ext uri="{9D8B030D-6E8A-4147-A177-3AD203B41FA5}">
                      <a16:colId xmlns:a16="http://schemas.microsoft.com/office/drawing/2014/main" val="825701694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1487825715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3384930642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2641541201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879407847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1926906938"/>
                    </a:ext>
                  </a:extLst>
                </a:gridCol>
              </a:tblGrid>
              <a:tr h="268515">
                <a:tc gridSpan="6">
                  <a:txBody>
                    <a:bodyPr/>
                    <a:lstStyle/>
                    <a:p>
                      <a:pPr marL="0" lvl="0" algn="r" defTabSz="457200" rtl="1" eaLnBrk="1" latinLnBrk="0" hangingPunct="1">
                        <a:lnSpc>
                          <a:spcPct val="107000"/>
                        </a:lnSpc>
                      </a:pPr>
                      <a:r>
                        <a:rPr lang="he-IL" sz="1100" b="1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טיפוח תרבות של משוב -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D9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891467"/>
                  </a:ext>
                </a:extLst>
              </a:tr>
              <a:tr h="385622">
                <a:tc>
                  <a:txBody>
                    <a:bodyPr/>
                    <a:lstStyle/>
                    <a:p>
                      <a:pPr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המנהיגות הבית ספרית מכירה במאמצים ובכוונות הטובות של כל אחד מהמורים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974301"/>
                  </a:ext>
                </a:extLst>
              </a:tr>
              <a:tr h="400904">
                <a:tc>
                  <a:txBody>
                    <a:bodyPr/>
                    <a:lstStyle/>
                    <a:p>
                      <a:pPr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מעודדת את העמיתים לנתח ולהעריך את מה שהם מנסים להשיג עם התלמידים ואת האמצעים שהם נוקטים לשם-כך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378251"/>
                  </a:ext>
                </a:extLst>
              </a:tr>
              <a:tr h="385622">
                <a:tc>
                  <a:txBody>
                    <a:bodyPr/>
                    <a:lstStyle/>
                    <a:p>
                      <a:pPr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יוזמת דיון ביתרונות שבפרקטיקה הנוכחית לעומת אלה של פרקטיקה חלופית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23003"/>
                  </a:ext>
                </a:extLst>
              </a:tr>
              <a:tr h="537117">
                <a:tc>
                  <a:txBody>
                    <a:bodyPr/>
                    <a:lstStyle/>
                    <a:p>
                      <a:pPr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מקדישה זמן להתבוננות רפלקטיבית בתהליכי העבודה שלה ומזמינה משוב מצוות המורים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388656"/>
                  </a:ext>
                </a:extLst>
              </a:tr>
            </a:tbl>
          </a:graphicData>
        </a:graphic>
      </p:graphicFrame>
      <p:graphicFrame>
        <p:nvGraphicFramePr>
          <p:cNvPr id="18" name="טבלה 46">
            <a:extLst>
              <a:ext uri="{FF2B5EF4-FFF2-40B4-BE49-F238E27FC236}">
                <a16:creationId xmlns:a16="http://schemas.microsoft.com/office/drawing/2014/main" id="{BE1E8B37-43D6-3D99-037B-1BAF1CB07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892904"/>
              </p:ext>
            </p:extLst>
          </p:nvPr>
        </p:nvGraphicFramePr>
        <p:xfrm>
          <a:off x="3498442" y="6480449"/>
          <a:ext cx="4587075" cy="225440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011485">
                  <a:extLst>
                    <a:ext uri="{9D8B030D-6E8A-4147-A177-3AD203B41FA5}">
                      <a16:colId xmlns:a16="http://schemas.microsoft.com/office/drawing/2014/main" val="825701694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1487825715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3384930642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2641541201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879407847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1926906938"/>
                    </a:ext>
                  </a:extLst>
                </a:gridCol>
              </a:tblGrid>
              <a:tr h="285793">
                <a:tc gridSpan="6">
                  <a:txBody>
                    <a:bodyPr/>
                    <a:lstStyle/>
                    <a:p>
                      <a:pPr marL="0" lvl="0" algn="r" defTabSz="457200" rtl="1" eaLnBrk="1" latinLnBrk="0" hangingPunct="1">
                        <a:lnSpc>
                          <a:spcPct val="107000"/>
                        </a:lnSpc>
                      </a:pPr>
                      <a:r>
                        <a:rPr lang="he-IL" sz="1100" b="1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ביסוס שיתופי פעולה -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D9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891467"/>
                  </a:ext>
                </a:extLst>
              </a:tr>
              <a:tr h="425749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משתפת פעולה עם אנשי הצוות ומאפשרת לכל אחד להביא לידי ביטוי את תרומתו ומומחיותו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974301"/>
                  </a:ext>
                </a:extLst>
              </a:tr>
              <a:tr h="561178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מקדישה חלק משמעותי מעבודתה ליצירת שיתופי פעולה בתוך בית הספר ומחוצה לו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378251"/>
                  </a:ext>
                </a:extLst>
              </a:tr>
              <a:tr h="439869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תומכת במבנים ארגוניים המאפשרים שיתוף פעולה ומתכננת מבנים כאלה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23003"/>
                  </a:ext>
                </a:extLst>
              </a:tr>
              <a:tr h="540843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המנהיגות הבית ספרית מסייעת להבהיר את מטרות שיתופי הפעולה ואת תפקידי השותפים השונים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388656"/>
                  </a:ext>
                </a:extLst>
              </a:tr>
            </a:tbl>
          </a:graphicData>
        </a:graphic>
      </p:graphicFrame>
      <p:graphicFrame>
        <p:nvGraphicFramePr>
          <p:cNvPr id="19" name="טבלה 46">
            <a:extLst>
              <a:ext uri="{FF2B5EF4-FFF2-40B4-BE49-F238E27FC236}">
                <a16:creationId xmlns:a16="http://schemas.microsoft.com/office/drawing/2014/main" id="{B36D08FB-0B31-BBB3-2A96-1D0CCFB793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7164"/>
              </p:ext>
            </p:extLst>
          </p:nvPr>
        </p:nvGraphicFramePr>
        <p:xfrm>
          <a:off x="3514770" y="539686"/>
          <a:ext cx="4587075" cy="208171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011485">
                  <a:extLst>
                    <a:ext uri="{9D8B030D-6E8A-4147-A177-3AD203B41FA5}">
                      <a16:colId xmlns:a16="http://schemas.microsoft.com/office/drawing/2014/main" val="825701694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1487825715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3384930642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2641541201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879407847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1926906938"/>
                    </a:ext>
                  </a:extLst>
                </a:gridCol>
              </a:tblGrid>
              <a:tr h="271145">
                <a:tc gridSpan="6">
                  <a:txBody>
                    <a:bodyPr/>
                    <a:lstStyle/>
                    <a:p>
                      <a:pPr marL="0" lvl="0" algn="r" defTabSz="457200" rtl="1" eaLnBrk="1" latinLnBrk="0" hangingPunct="1">
                        <a:lnSpc>
                          <a:spcPct val="107000"/>
                        </a:lnSpc>
                      </a:pPr>
                      <a:r>
                        <a:rPr lang="he-IL" sz="1100" b="1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עבודה על בסיס מטרות -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D9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891467"/>
                  </a:ext>
                </a:extLst>
              </a:tr>
              <a:tr h="446880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משתפת אנשי צוות, הורים ותלמידים בתהליכי עיצוב המטרות הקונקרטיות ברמת ביה"ס, הכיתה והתלמיד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974301"/>
                  </a:ext>
                </a:extLst>
              </a:tr>
              <a:tr h="462726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מייצרת הסכמה בין אנשי הצוות, ההורים והתלמידים סביב מטרות בית-הספר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378251"/>
                  </a:ext>
                </a:extLst>
              </a:tr>
              <a:tr h="446200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שותפה בתרגום התפיסה והמטרות של בית-הספר למשמעויות מעשיות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23003"/>
                  </a:ext>
                </a:extLst>
              </a:tr>
              <a:tr h="454767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פועלת לקראת מטרות ברורות המובאות בשקיפות לידיעת כל השותפים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388656"/>
                  </a:ext>
                </a:extLst>
              </a:tr>
            </a:tbl>
          </a:graphicData>
        </a:graphic>
      </p:graphicFrame>
      <p:graphicFrame>
        <p:nvGraphicFramePr>
          <p:cNvPr id="20" name="טבלה 46">
            <a:extLst>
              <a:ext uri="{FF2B5EF4-FFF2-40B4-BE49-F238E27FC236}">
                <a16:creationId xmlns:a16="http://schemas.microsoft.com/office/drawing/2014/main" id="{25E4DA99-C010-9228-E790-6D44BF6B7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552892"/>
              </p:ext>
            </p:extLst>
          </p:nvPr>
        </p:nvGraphicFramePr>
        <p:xfrm>
          <a:off x="3506605" y="2692087"/>
          <a:ext cx="4587075" cy="373154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011485">
                  <a:extLst>
                    <a:ext uri="{9D8B030D-6E8A-4147-A177-3AD203B41FA5}">
                      <a16:colId xmlns:a16="http://schemas.microsoft.com/office/drawing/2014/main" val="825701694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1487825715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3384930642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2641541201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879407847"/>
                    </a:ext>
                  </a:extLst>
                </a:gridCol>
                <a:gridCol w="315118">
                  <a:extLst>
                    <a:ext uri="{9D8B030D-6E8A-4147-A177-3AD203B41FA5}">
                      <a16:colId xmlns:a16="http://schemas.microsoft.com/office/drawing/2014/main" val="1926906938"/>
                    </a:ext>
                  </a:extLst>
                </a:gridCol>
              </a:tblGrid>
              <a:tr h="281629">
                <a:tc gridSpan="6">
                  <a:txBody>
                    <a:bodyPr/>
                    <a:lstStyle/>
                    <a:p>
                      <a:pPr marL="0" lvl="0" algn="r" defTabSz="457200" rtl="1" eaLnBrk="1" latinLnBrk="0" hangingPunct="1">
                        <a:lnSpc>
                          <a:spcPct val="107000"/>
                        </a:lnSpc>
                      </a:pPr>
                      <a:r>
                        <a:rPr lang="he-IL" sz="1100" b="1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Calibri" panose="020F0502020204030204" pitchFamily="34" charset="0"/>
                          <a:cs typeface="Alef MultiGndr" panose="00000500000000000000" pitchFamily="2" charset="-79"/>
                        </a:rPr>
                        <a:t>שימוש בנתונים -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D9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891467"/>
                  </a:ext>
                </a:extLst>
              </a:tr>
              <a:tr h="593436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מתעדפת איסוף וניתוח נתונים ומשתמשת בו לשם מעקב אחרי ההתקדמות להשגת המטרות שנקבעו</a:t>
                      </a:r>
                      <a:endParaRPr lang="en-US" sz="1100" kern="12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ea typeface="+mn-ea"/>
                        <a:cs typeface="Alef MultiGndr" panose="00000500000000000000" pitchFamily="2" charset="-79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974301"/>
                  </a:ext>
                </a:extLst>
              </a:tr>
              <a:tr h="460727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  <a:tabLst>
                          <a:tab pos="92710" algn="l"/>
                        </a:tabLst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מסייעת לאנשי הצוות להבין כיצד הערכת הלמידה של התלמידים תורמת גם ללמידה שלהם עצמם</a:t>
                      </a:r>
                      <a:endParaRPr lang="en-US" sz="1100" kern="1200">
                        <a:solidFill>
                          <a:schemeClr val="tx2"/>
                        </a:solidFill>
                        <a:latin typeface="Alef MultiGndr" panose="00000500000000000000" pitchFamily="2" charset="-79"/>
                        <a:ea typeface="+mn-ea"/>
                        <a:cs typeface="Alef MultiGndr" panose="00000500000000000000" pitchFamily="2" charset="-79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378251"/>
                  </a:ext>
                </a:extLst>
              </a:tr>
              <a:tr h="428397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משתפת פעולה עם אנשי הצוות בניתוח הנתונים שנאספו ומתעמקת במשמעותם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23003"/>
                  </a:ext>
                </a:extLst>
              </a:tr>
              <a:tr h="581971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המנהיגות הבית ספרית משתמשת במקורות מגוונים לניתוח התקדמות התלמידים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388656"/>
                  </a:ext>
                </a:extLst>
              </a:tr>
              <a:tr h="754408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כוללת את השימוש בנתונים בשעת קבלת החלטות המתייחסות ללמידת התלמידים, הפיתוח המקצועי של העמיתים והתפתחות בית-הספר, ומשנה את סדרי העדיפויות בהתאם לנתונים המשתנים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924185"/>
                  </a:ext>
                </a:extLst>
              </a:tr>
              <a:tr h="623386">
                <a:tc>
                  <a:txBody>
                    <a:bodyPr/>
                    <a:lstStyle/>
                    <a:p>
                      <a:pPr marL="0" lvl="0" indent="0" algn="r" defTabSz="1280128" rtl="1" eaLnBrk="1" latinLnBrk="0" hangingPunct="1">
                        <a:lnSpc>
                          <a:spcPct val="100000"/>
                        </a:lnSpc>
                        <a:buFont typeface="Symbol" panose="05050102010706020507" pitchFamily="18" charset="2"/>
                        <a:buNone/>
                      </a:pPr>
                      <a:r>
                        <a:rPr lang="he-IL" sz="1100" kern="12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ea typeface="+mn-ea"/>
                          <a:cs typeface="Alef MultiGndr" panose="00000500000000000000" pitchFamily="2" charset="-79"/>
                        </a:rPr>
                        <a:t>מעודדת את אנשי הצוות להעריך את התקדמותם לקראת מטרות קונקרטיות ולנצל את הנתונים כמשוב עבורם ועבורה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100">
                          <a:solidFill>
                            <a:schemeClr val="tx2"/>
                          </a:solidFill>
                          <a:latin typeface="Alef MultiGndr" panose="00000500000000000000" pitchFamily="2" charset="-79"/>
                          <a:cs typeface="Alef MultiGndr" panose="00000500000000000000" pitchFamily="2" charset="-79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D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181152"/>
                  </a:ext>
                </a:extLst>
              </a:tr>
            </a:tbl>
          </a:graphicData>
        </a:graphic>
      </p:graphicFrame>
      <p:sp>
        <p:nvSpPr>
          <p:cNvPr id="21" name="מלבן 17">
            <a:extLst>
              <a:ext uri="{FF2B5EF4-FFF2-40B4-BE49-F238E27FC236}">
                <a16:creationId xmlns:a16="http://schemas.microsoft.com/office/drawing/2014/main" id="{A8339735-CCB5-56B1-E37E-3FA376E17A4C}"/>
              </a:ext>
            </a:extLst>
          </p:cNvPr>
          <p:cNvSpPr/>
          <p:nvPr/>
        </p:nvSpPr>
        <p:spPr>
          <a:xfrm>
            <a:off x="108722" y="2692086"/>
            <a:ext cx="3321681" cy="604276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endParaRPr lang="he-IL" sz="1800">
              <a:solidFill>
                <a:schemeClr val="tx2"/>
              </a:solidFill>
              <a:latin typeface="Alef MultiGndr" panose="00000500000000000000" pitchFamily="2" charset="-79"/>
              <a:cs typeface="Alef MultiGndr" panose="00000500000000000000" pitchFamily="2" charset="-79"/>
            </a:endParaRPr>
          </a:p>
        </p:txBody>
      </p:sp>
      <p:sp>
        <p:nvSpPr>
          <p:cNvPr id="22" name="תיבת טקסט 10">
            <a:extLst>
              <a:ext uri="{FF2B5EF4-FFF2-40B4-BE49-F238E27FC236}">
                <a16:creationId xmlns:a16="http://schemas.microsoft.com/office/drawing/2014/main" id="{4020DCDC-B7E7-DC85-2455-F9F3F4F42EDB}"/>
              </a:ext>
            </a:extLst>
          </p:cNvPr>
          <p:cNvSpPr txBox="1"/>
          <p:nvPr/>
        </p:nvSpPr>
        <p:spPr>
          <a:xfrm>
            <a:off x="108723" y="2775267"/>
            <a:ext cx="3153322" cy="59093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400" b="1">
                <a:solidFill>
                  <a:schemeClr val="tx2"/>
                </a:solidFill>
                <a:cs typeface="Alef MultiGndr" panose="00000500000000000000" pitchFamily="2" charset="-79"/>
              </a:rPr>
              <a:t>שאלות להתבוננות במחוון</a:t>
            </a:r>
          </a:p>
          <a:p>
            <a:pPr algn="r" rtl="1"/>
            <a:r>
              <a:rPr lang="he-IL" sz="1400" i="1">
                <a:solidFill>
                  <a:schemeClr val="tx2"/>
                </a:solidFill>
                <a:cs typeface="Alef MultiGndr" panose="00000500000000000000" pitchFamily="2" charset="-79"/>
              </a:rPr>
              <a:t>בחרו מרכיב אחד מתוך השישה שאתם גאים בו, מה לדעתכם תורם לכך?</a:t>
            </a:r>
          </a:p>
          <a:p>
            <a:pPr algn="r" rtl="1"/>
            <a:r>
              <a:rPr lang="he-IL" sz="1400" i="1" u="sng">
                <a:solidFill>
                  <a:schemeClr val="tx2"/>
                </a:solidFill>
                <a:cs typeface="Alef MultiGndr" panose="00000500000000000000" pitchFamily="2" charset="-79"/>
              </a:rPr>
              <a:t>																																				</a:t>
            </a:r>
            <a:endParaRPr lang="he-IL" sz="1400" i="1">
              <a:solidFill>
                <a:schemeClr val="tx2"/>
              </a:solidFill>
              <a:cs typeface="Alef MultiGndr" panose="00000500000000000000" pitchFamily="2" charset="-79"/>
            </a:endParaRPr>
          </a:p>
          <a:p>
            <a:pPr algn="r" rtl="1"/>
            <a:endParaRPr lang="he-IL" sz="1400" i="1">
              <a:solidFill>
                <a:schemeClr val="tx2"/>
              </a:solidFill>
              <a:cs typeface="Alef MultiGndr" panose="00000500000000000000" pitchFamily="2" charset="-79"/>
            </a:endParaRPr>
          </a:p>
          <a:p>
            <a:pPr algn="r" rtl="1"/>
            <a:endParaRPr lang="he-IL" sz="1400" i="1">
              <a:solidFill>
                <a:schemeClr val="tx2"/>
              </a:solidFill>
              <a:cs typeface="Alef MultiGndr" panose="00000500000000000000" pitchFamily="2" charset="-79"/>
            </a:endParaRPr>
          </a:p>
          <a:p>
            <a:pPr algn="r" rtl="1"/>
            <a:endParaRPr lang="he-IL" sz="1400" i="1">
              <a:solidFill>
                <a:schemeClr val="tx2"/>
              </a:solidFill>
              <a:cs typeface="Alef MultiGndr" panose="00000500000000000000" pitchFamily="2" charset="-79"/>
            </a:endParaRPr>
          </a:p>
          <a:p>
            <a:pPr algn="r" rtl="1"/>
            <a:endParaRPr lang="he-IL" sz="1400" i="1">
              <a:solidFill>
                <a:schemeClr val="tx2"/>
              </a:solidFill>
              <a:cs typeface="Alef MultiGndr" panose="00000500000000000000" pitchFamily="2" charset="-79"/>
            </a:endParaRPr>
          </a:p>
          <a:p>
            <a:pPr algn="r" rtl="1"/>
            <a:endParaRPr lang="he-IL" sz="1400" i="1">
              <a:solidFill>
                <a:schemeClr val="tx2"/>
              </a:solidFill>
              <a:cs typeface="Alef MultiGndr" panose="00000500000000000000" pitchFamily="2" charset="-79"/>
            </a:endParaRPr>
          </a:p>
          <a:p>
            <a:pPr algn="r" rtl="1"/>
            <a:endParaRPr lang="he-IL" sz="1400" i="1">
              <a:solidFill>
                <a:schemeClr val="tx2"/>
              </a:solidFill>
              <a:cs typeface="Alef MultiGndr" panose="00000500000000000000" pitchFamily="2" charset="-79"/>
            </a:endParaRPr>
          </a:p>
          <a:p>
            <a:pPr algn="r" rtl="1"/>
            <a:endParaRPr lang="he-IL" sz="1400" i="1">
              <a:solidFill>
                <a:schemeClr val="tx2"/>
              </a:solidFill>
              <a:cs typeface="Alef MultiGndr" panose="00000500000000000000" pitchFamily="2" charset="-79"/>
            </a:endParaRPr>
          </a:p>
          <a:p>
            <a:pPr algn="r" rtl="1"/>
            <a:endParaRPr lang="he-IL" sz="1400" i="1">
              <a:solidFill>
                <a:schemeClr val="tx2"/>
              </a:solidFill>
              <a:cs typeface="Alef MultiGndr" panose="00000500000000000000" pitchFamily="2" charset="-79"/>
            </a:endParaRPr>
          </a:p>
          <a:p>
            <a:pPr algn="r" rtl="1"/>
            <a:r>
              <a:rPr lang="he-IL" sz="1400" i="1">
                <a:solidFill>
                  <a:schemeClr val="tx2"/>
                </a:solidFill>
                <a:cs typeface="Alef MultiGndr" panose="00000500000000000000" pitchFamily="2" charset="-79"/>
              </a:rPr>
              <a:t>בחרו מרכיב אחד שהייתם רוצים לקדם, למה תזדקקו כדי לעשות זאת?</a:t>
            </a:r>
          </a:p>
          <a:p>
            <a:pPr algn="r" rtl="1"/>
            <a:r>
              <a:rPr lang="he-IL" sz="1400" i="1" u="sng">
                <a:solidFill>
                  <a:schemeClr val="tx2"/>
                </a:solidFill>
                <a:cs typeface="Alef MultiGndr" panose="00000500000000000000" pitchFamily="2" charset="-79"/>
              </a:rPr>
              <a:t>																																				</a:t>
            </a:r>
          </a:p>
          <a:p>
            <a:pPr algn="r" rtl="1"/>
            <a:endParaRPr lang="he-IL" sz="1400" i="1">
              <a:solidFill>
                <a:schemeClr val="tx2"/>
              </a:solidFill>
              <a:cs typeface="Alef MultiGndr" panose="00000500000000000000" pitchFamily="2" charset="-79"/>
            </a:endParaRPr>
          </a:p>
        </p:txBody>
      </p:sp>
      <p:pic>
        <p:nvPicPr>
          <p:cNvPr id="23" name="תמונה 22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4DC0C602-70EF-8DAB-2A24-85144FCDB43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93" y="78748"/>
            <a:ext cx="2312065" cy="83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94749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5e0__x05d9__x05d5__x05d6__x05dc__x05d8__x05e8__x05e4__x05d1__x05e8__x05d5__x05d0__x05e8_ xmlns="90924437-7da7-416c-9f81-2ff0dd636afc">false</_x05e0__x05d9__x05d5__x05d6__x05dc__x05d8__x05e8__x05e4__x05d1__x05e8__x05d5__x05d0__x05e8_>
    <TaxCatchAll xmlns="bf42c7e6-17ab-42eb-a598-1e2d62f5e39d" xsi:nil="true"/>
    <lcf76f155ced4ddcb4097134ff3c332f xmlns="90924437-7da7-416c-9f81-2ff0dd636af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11C61DA38FDA4BA4946CCA06B04E9B" ma:contentTypeVersion="19" ma:contentTypeDescription="Create a new document." ma:contentTypeScope="" ma:versionID="11a89bbbd9b100b26e676ae3d182f395">
  <xsd:schema xmlns:xsd="http://www.w3.org/2001/XMLSchema" xmlns:xs="http://www.w3.org/2001/XMLSchema" xmlns:p="http://schemas.microsoft.com/office/2006/metadata/properties" xmlns:ns2="90924437-7da7-416c-9f81-2ff0dd636afc" xmlns:ns3="bf42c7e6-17ab-42eb-a598-1e2d62f5e39d" targetNamespace="http://schemas.microsoft.com/office/2006/metadata/properties" ma:root="true" ma:fieldsID="bf48d407d9124a08611cfb18c7f421a0" ns2:_="" ns3:_="">
    <xsd:import namespace="90924437-7da7-416c-9f81-2ff0dd636afc"/>
    <xsd:import namespace="bf42c7e6-17ab-42eb-a598-1e2d62f5e3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x05e0__x05d9__x05d5__x05d6__x05dc__x05d8__x05e8__x05e4__x05d1__x05e8__x05d5__x05d0__x05e8_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924437-7da7-416c-9f81-2ff0dd636a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49d85fd-807c-468d-bc7a-4ff1772a7a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05e0__x05d9__x05d5__x05d6__x05dc__x05d8__x05e8__x05e4__x05d1__x05e8__x05d5__x05d0__x05e8_" ma:index="24" nillable="true" ma:displayName="ניוזלטר פברואר" ma:default="0" ma:format="Dropdown" ma:internalName="_x05e0__x05d9__x05d5__x05d6__x05dc__x05d8__x05e8__x05e4__x05d1__x05e8__x05d5__x05d0__x05e8_">
      <xsd:simpleType>
        <xsd:restriction base="dms:Boolean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2c7e6-17ab-42eb-a598-1e2d62f5e39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dfddd0-527f-4be3-b027-14fea507a64c}" ma:internalName="TaxCatchAll" ma:showField="CatchAllData" ma:web="bf42c7e6-17ab-42eb-a598-1e2d62f5e3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FC3CF2-7C2C-4447-8B0B-D5A193A33AB7}">
  <ds:schemaRefs>
    <ds:schemaRef ds:uri="90924437-7da7-416c-9f81-2ff0dd636afc"/>
    <ds:schemaRef ds:uri="bf42c7e6-17ab-42eb-a598-1e2d62f5e39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1897519-26EC-4F84-AC99-BF703E53CCC0}">
  <ds:schemaRefs>
    <ds:schemaRef ds:uri="90924437-7da7-416c-9f81-2ff0dd636afc"/>
    <ds:schemaRef ds:uri="bf42c7e6-17ab-42eb-a598-1e2d62f5e3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75B7812-29AB-4CFB-8F8C-475CCF706F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1003</Words>
  <Application>Microsoft Office PowerPoint</Application>
  <PresentationFormat>נייר A3 ‏(297x420 מ"מ)</PresentationFormat>
  <Paragraphs>268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Alef MultiGndr</vt:lpstr>
      <vt:lpstr>Arial</vt:lpstr>
      <vt:lpstr>Calibri</vt:lpstr>
      <vt:lpstr>Calibri Light</vt:lpstr>
      <vt:lpstr>Symbol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Shira</dc:creator>
  <cp:lastModifiedBy>Ayala</cp:lastModifiedBy>
  <cp:revision>2</cp:revision>
  <dcterms:created xsi:type="dcterms:W3CDTF">2023-03-12T15:48:59Z</dcterms:created>
  <dcterms:modified xsi:type="dcterms:W3CDTF">2025-01-27T12:11:02Z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0x010100F211C61DA38FDA4BA4946CCA06B04E9B</vt:lpwstr>
  </property>
  <property fmtid="{D5CDD505-2E9C-101B-9397-08002B2CF9AE}" pid="3" name="MediaServiceImageTags">
    <vt:lpwstr/>
  </property>
</Properties>
</file>